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4" d="100"/>
          <a:sy n="84" d="100"/>
        </p:scale>
        <p:origin x="16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8DE7EA-6E8C-4B77-A4A8-D1E7A82F8ADF}" type="datetimeFigureOut">
              <a:rPr lang="en-GB" smtClean="0"/>
              <a:t>04/12/2024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E6AAC5-AA64-4F56-BBC5-7A31EE0750A0}" type="slidenum">
              <a:rPr lang="en-GB" smtClean="0"/>
              <a:t>‹#›</a:t>
            </a:fld>
            <a:endParaRPr lang="en-GB"/>
          </a:p>
        </p:txBody>
      </p:sp>
    </p:spTree>
    <p:extLst>
      <p:ext uri="{BB962C8B-B14F-4D97-AF65-F5344CB8AC3E}">
        <p14:creationId xmlns:p14="http://schemas.microsoft.com/office/powerpoint/2010/main" val="2525989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1372287-AD04-498C-A3C2-FB27873E03DE}" type="datetimeFigureOut">
              <a:rPr lang="en-GB" smtClean="0"/>
              <a:t>04/12/2024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55AE2-1D2C-49BC-A3CC-A83553EB1360}" type="slidenum">
              <a:rPr lang="en-GB" smtClean="0"/>
              <a:t>‹#›</a:t>
            </a:fld>
            <a:endParaRPr lang="en-GB"/>
          </a:p>
        </p:txBody>
      </p:sp>
    </p:spTree>
    <p:extLst>
      <p:ext uri="{BB962C8B-B14F-4D97-AF65-F5344CB8AC3E}">
        <p14:creationId xmlns:p14="http://schemas.microsoft.com/office/powerpoint/2010/main" val="818416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372287-AD04-498C-A3C2-FB27873E03DE}" type="datetimeFigureOut">
              <a:rPr lang="en-GB" smtClean="0"/>
              <a:t>04/12/2024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55AE2-1D2C-49BC-A3CC-A83553EB1360}" type="slidenum">
              <a:rPr lang="en-GB" smtClean="0"/>
              <a:t>‹#›</a:t>
            </a:fld>
            <a:endParaRPr lang="en-GB"/>
          </a:p>
        </p:txBody>
      </p:sp>
    </p:spTree>
    <p:extLst>
      <p:ext uri="{BB962C8B-B14F-4D97-AF65-F5344CB8AC3E}">
        <p14:creationId xmlns:p14="http://schemas.microsoft.com/office/powerpoint/2010/main" val="4255207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372287-AD04-498C-A3C2-FB27873E03DE}" type="datetimeFigureOut">
              <a:rPr lang="en-GB" smtClean="0"/>
              <a:t>04/12/2024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55AE2-1D2C-49BC-A3CC-A83553EB1360}" type="slidenum">
              <a:rPr lang="en-GB" smtClean="0"/>
              <a:t>‹#›</a:t>
            </a:fld>
            <a:endParaRPr lang="en-GB"/>
          </a:p>
        </p:txBody>
      </p:sp>
    </p:spTree>
    <p:extLst>
      <p:ext uri="{BB962C8B-B14F-4D97-AF65-F5344CB8AC3E}">
        <p14:creationId xmlns:p14="http://schemas.microsoft.com/office/powerpoint/2010/main" val="937390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372287-AD04-498C-A3C2-FB27873E03DE}" type="datetimeFigureOut">
              <a:rPr lang="en-GB" smtClean="0"/>
              <a:t>04/12/2024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55AE2-1D2C-49BC-A3CC-A83553EB1360}" type="slidenum">
              <a:rPr lang="en-GB" smtClean="0"/>
              <a:t>‹#›</a:t>
            </a:fld>
            <a:endParaRPr lang="en-GB"/>
          </a:p>
        </p:txBody>
      </p:sp>
    </p:spTree>
    <p:extLst>
      <p:ext uri="{BB962C8B-B14F-4D97-AF65-F5344CB8AC3E}">
        <p14:creationId xmlns:p14="http://schemas.microsoft.com/office/powerpoint/2010/main" val="2413573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372287-AD04-498C-A3C2-FB27873E03DE}" type="datetimeFigureOut">
              <a:rPr lang="en-GB" smtClean="0"/>
              <a:t>04/12/2024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55AE2-1D2C-49BC-A3CC-A83553EB1360}" type="slidenum">
              <a:rPr lang="en-GB" smtClean="0"/>
              <a:t>‹#›</a:t>
            </a:fld>
            <a:endParaRPr lang="en-GB"/>
          </a:p>
        </p:txBody>
      </p:sp>
    </p:spTree>
    <p:extLst>
      <p:ext uri="{BB962C8B-B14F-4D97-AF65-F5344CB8AC3E}">
        <p14:creationId xmlns:p14="http://schemas.microsoft.com/office/powerpoint/2010/main" val="3773152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372287-AD04-498C-A3C2-FB27873E03DE}" type="datetimeFigureOut">
              <a:rPr lang="en-GB" smtClean="0"/>
              <a:t>04/12/2024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C55AE2-1D2C-49BC-A3CC-A83553EB1360}" type="slidenum">
              <a:rPr lang="en-GB" smtClean="0"/>
              <a:t>‹#›</a:t>
            </a:fld>
            <a:endParaRPr lang="en-GB"/>
          </a:p>
        </p:txBody>
      </p:sp>
    </p:spTree>
    <p:extLst>
      <p:ext uri="{BB962C8B-B14F-4D97-AF65-F5344CB8AC3E}">
        <p14:creationId xmlns:p14="http://schemas.microsoft.com/office/powerpoint/2010/main" val="3156230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372287-AD04-498C-A3C2-FB27873E03DE}" type="datetimeFigureOut">
              <a:rPr lang="en-GB" smtClean="0"/>
              <a:t>04/12/2024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CC55AE2-1D2C-49BC-A3CC-A83553EB1360}" type="slidenum">
              <a:rPr lang="en-GB" smtClean="0"/>
              <a:t>‹#›</a:t>
            </a:fld>
            <a:endParaRPr lang="en-GB"/>
          </a:p>
        </p:txBody>
      </p:sp>
    </p:spTree>
    <p:extLst>
      <p:ext uri="{BB962C8B-B14F-4D97-AF65-F5344CB8AC3E}">
        <p14:creationId xmlns:p14="http://schemas.microsoft.com/office/powerpoint/2010/main" val="3954346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372287-AD04-498C-A3C2-FB27873E03DE}" type="datetimeFigureOut">
              <a:rPr lang="en-GB" smtClean="0"/>
              <a:t>04/12/2024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CC55AE2-1D2C-49BC-A3CC-A83553EB1360}" type="slidenum">
              <a:rPr lang="en-GB" smtClean="0"/>
              <a:t>‹#›</a:t>
            </a:fld>
            <a:endParaRPr lang="en-GB"/>
          </a:p>
        </p:txBody>
      </p:sp>
    </p:spTree>
    <p:extLst>
      <p:ext uri="{BB962C8B-B14F-4D97-AF65-F5344CB8AC3E}">
        <p14:creationId xmlns:p14="http://schemas.microsoft.com/office/powerpoint/2010/main" val="1389141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372287-AD04-498C-A3C2-FB27873E03DE}" type="datetimeFigureOut">
              <a:rPr lang="en-GB" smtClean="0"/>
              <a:t>04/12/2024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CC55AE2-1D2C-49BC-A3CC-A83553EB1360}" type="slidenum">
              <a:rPr lang="en-GB" smtClean="0"/>
              <a:t>‹#›</a:t>
            </a:fld>
            <a:endParaRPr lang="en-GB"/>
          </a:p>
        </p:txBody>
      </p:sp>
    </p:spTree>
    <p:extLst>
      <p:ext uri="{BB962C8B-B14F-4D97-AF65-F5344CB8AC3E}">
        <p14:creationId xmlns:p14="http://schemas.microsoft.com/office/powerpoint/2010/main" val="1295243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372287-AD04-498C-A3C2-FB27873E03DE}" type="datetimeFigureOut">
              <a:rPr lang="en-GB" smtClean="0"/>
              <a:t>04/12/2024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C55AE2-1D2C-49BC-A3CC-A83553EB1360}" type="slidenum">
              <a:rPr lang="en-GB" smtClean="0"/>
              <a:t>‹#›</a:t>
            </a:fld>
            <a:endParaRPr lang="en-GB"/>
          </a:p>
        </p:txBody>
      </p:sp>
    </p:spTree>
    <p:extLst>
      <p:ext uri="{BB962C8B-B14F-4D97-AF65-F5344CB8AC3E}">
        <p14:creationId xmlns:p14="http://schemas.microsoft.com/office/powerpoint/2010/main" val="2424842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372287-AD04-498C-A3C2-FB27873E03DE}" type="datetimeFigureOut">
              <a:rPr lang="en-GB" smtClean="0"/>
              <a:t>04/12/2024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C55AE2-1D2C-49BC-A3CC-A83553EB1360}" type="slidenum">
              <a:rPr lang="en-GB" smtClean="0"/>
              <a:t>‹#›</a:t>
            </a:fld>
            <a:endParaRPr lang="en-GB"/>
          </a:p>
        </p:txBody>
      </p:sp>
    </p:spTree>
    <p:extLst>
      <p:ext uri="{BB962C8B-B14F-4D97-AF65-F5344CB8AC3E}">
        <p14:creationId xmlns:p14="http://schemas.microsoft.com/office/powerpoint/2010/main" val="4133233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1372287-AD04-498C-A3C2-FB27873E03DE}" type="datetimeFigureOut">
              <a:rPr lang="en-GB" smtClean="0"/>
              <a:t>04/12/2024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CC55AE2-1D2C-49BC-A3CC-A83553EB1360}" type="slidenum">
              <a:rPr lang="en-GB" smtClean="0"/>
              <a:t>‹#›</a:t>
            </a:fld>
            <a:endParaRPr lang="en-GB"/>
          </a:p>
        </p:txBody>
      </p:sp>
    </p:spTree>
    <p:extLst>
      <p:ext uri="{BB962C8B-B14F-4D97-AF65-F5344CB8AC3E}">
        <p14:creationId xmlns:p14="http://schemas.microsoft.com/office/powerpoint/2010/main" val="1527230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dvent Season? A Closer Look at the Christian Tradition">
            <a:extLst>
              <a:ext uri="{FF2B5EF4-FFF2-40B4-BE49-F238E27FC236}">
                <a16:creationId xmlns:a16="http://schemas.microsoft.com/office/drawing/2014/main" id="{ACBB0D97-1C3B-5302-E5B6-836CBC5D77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75" y="46865"/>
            <a:ext cx="8875270" cy="669796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41D86CCF-AC6D-6A2D-2B1D-F8B4A75B757D}"/>
              </a:ext>
            </a:extLst>
          </p:cNvPr>
          <p:cNvSpPr/>
          <p:nvPr/>
        </p:nvSpPr>
        <p:spPr>
          <a:xfrm>
            <a:off x="0" y="5106154"/>
            <a:ext cx="9144000" cy="1394234"/>
          </a:xfrm>
          <a:prstGeom prst="rect">
            <a:avLst/>
          </a:prstGeom>
          <a:solidFill>
            <a:schemeClr val="bg1"/>
          </a:solidFill>
          <a:ln w="28575">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DFA02415-E2D4-1B93-4472-5865EB2B81B1}"/>
              </a:ext>
            </a:extLst>
          </p:cNvPr>
          <p:cNvSpPr/>
          <p:nvPr/>
        </p:nvSpPr>
        <p:spPr>
          <a:xfrm>
            <a:off x="582483" y="5341606"/>
            <a:ext cx="7797969"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WELCOME TO WORSHIP</a:t>
            </a:r>
          </a:p>
        </p:txBody>
      </p:sp>
    </p:spTree>
    <p:extLst>
      <p:ext uri="{BB962C8B-B14F-4D97-AF65-F5344CB8AC3E}">
        <p14:creationId xmlns:p14="http://schemas.microsoft.com/office/powerpoint/2010/main" val="1240558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dvent Season? A Closer Look at the Christian Tradition">
            <a:extLst>
              <a:ext uri="{FF2B5EF4-FFF2-40B4-BE49-F238E27FC236}">
                <a16:creationId xmlns:a16="http://schemas.microsoft.com/office/drawing/2014/main" id="{ACBB0D97-1C3B-5302-E5B6-836CBC5D77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75" y="46865"/>
            <a:ext cx="8875270" cy="66979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9599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83356" y="1928731"/>
            <a:ext cx="3333749" cy="2624327"/>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DDBEBB8-394B-654D-4EBC-B99FE27F67CD}"/>
              </a:ext>
            </a:extLst>
          </p:cNvPr>
          <p:cNvSpPr/>
          <p:nvPr/>
        </p:nvSpPr>
        <p:spPr>
          <a:xfrm>
            <a:off x="538067" y="1967266"/>
            <a:ext cx="2386202" cy="2547257"/>
          </a:xfrm>
          <a:prstGeom prst="rect">
            <a:avLst/>
          </a:prstGeom>
          <a:noFill/>
        </p:spPr>
        <p:txBody>
          <a:bodyPr vert="horz" lIns="91440" tIns="45720" rIns="91440" bIns="45720" rtlCol="0" anchor="ctr">
            <a:normAutofit/>
          </a:bodyPr>
          <a:lstStyle/>
          <a:p>
            <a:pPr algn="ctr" defTabSz="914400">
              <a:lnSpc>
                <a:spcPct val="90000"/>
              </a:lnSpc>
              <a:spcBef>
                <a:spcPct val="0"/>
              </a:spcBef>
              <a:spcAft>
                <a:spcPts val="800"/>
              </a:spcAft>
            </a:pPr>
            <a:r>
              <a:rPr lang="en-US" sz="2600" b="1" i="1" u="sng" kern="1200" dirty="0">
                <a:solidFill>
                  <a:srgbClr val="FFFFFF"/>
                </a:solidFill>
                <a:effectLst/>
                <a:latin typeface="+mj-lt"/>
                <a:ea typeface="+mj-ea"/>
                <a:cs typeface="+mj-cs"/>
              </a:rPr>
              <a:t>SECOND SUNDAY OF ADVENT READINGS: PREPARATION</a:t>
            </a:r>
            <a:endParaRPr lang="en-US" sz="2600" kern="1200" dirty="0">
              <a:solidFill>
                <a:srgbClr val="FFFFFF"/>
              </a:solidFill>
              <a:effectLst/>
              <a:latin typeface="+mj-lt"/>
              <a:ea typeface="+mj-ea"/>
              <a:cs typeface="+mj-cs"/>
            </a:endParaRPr>
          </a:p>
        </p:txBody>
      </p:sp>
      <p:pic>
        <p:nvPicPr>
          <p:cNvPr id="2050" name="Picture 2" descr="188,200+ Advent Season Stock Photos, Pictures &amp; Royalty-Free Images - iStock">
            <a:extLst>
              <a:ext uri="{FF2B5EF4-FFF2-40B4-BE49-F238E27FC236}">
                <a16:creationId xmlns:a16="http://schemas.microsoft.com/office/drawing/2014/main" id="{8A8CE49D-F0B8-CB70-371B-AAD0E5BC906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582987" y="742384"/>
            <a:ext cx="5085525" cy="5278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4971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188,200+ Advent Season Stock Photos, Pictures &amp; Royalty-Free Images - iStock">
            <a:extLst>
              <a:ext uri="{FF2B5EF4-FFF2-40B4-BE49-F238E27FC236}">
                <a16:creationId xmlns:a16="http://schemas.microsoft.com/office/drawing/2014/main" id="{A15FAB19-28A9-E330-7E87-8DF281471F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28" y="0"/>
            <a:ext cx="911797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FA89E2CE-AE4E-835E-EDD1-F6C1779D05DC}"/>
              </a:ext>
            </a:extLst>
          </p:cNvPr>
          <p:cNvSpPr txBox="1"/>
          <p:nvPr/>
        </p:nvSpPr>
        <p:spPr>
          <a:xfrm>
            <a:off x="199176" y="90535"/>
            <a:ext cx="8745648" cy="6832640"/>
          </a:xfrm>
          <a:prstGeom prst="rect">
            <a:avLst/>
          </a:prstGeom>
          <a:noFill/>
        </p:spPr>
        <p:txBody>
          <a:bodyPr wrap="square" rtlCol="0">
            <a:spAutoFit/>
          </a:bodyPr>
          <a:lstStyle/>
          <a:p>
            <a:pPr>
              <a:lnSpc>
                <a:spcPct val="150000"/>
              </a:lnSpc>
            </a:pPr>
            <a:r>
              <a:rPr lang="en-GB" sz="2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 voice of one calling: ‘In the wilderness prepare the way for the Lord; make straight in the desert a highway for our God. Every valley shall be raised up, every mountain and hill made low; the rough ground shall become level, the rugged places a plain. </a:t>
            </a:r>
          </a:p>
          <a:p>
            <a:pPr>
              <a:lnSpc>
                <a:spcPct val="150000"/>
              </a:lnSpc>
            </a:pPr>
            <a:endParaRPr lang="en-GB" sz="2800" b="1" kern="100" dirty="0">
              <a:solidFill>
                <a:schemeClr val="bg1"/>
              </a:solidFill>
              <a:latin typeface="Aptos" panose="020B0004020202020204" pitchFamily="34" charset="0"/>
              <a:ea typeface="Aptos" panose="020B0004020202020204" pitchFamily="34" charset="0"/>
              <a:cs typeface="Times New Roman" panose="02020603050405020304" pitchFamily="18" charset="0"/>
            </a:endParaRPr>
          </a:p>
          <a:p>
            <a:pPr>
              <a:lnSpc>
                <a:spcPct val="150000"/>
              </a:lnSpc>
            </a:pPr>
            <a:endParaRPr lang="en-GB" sz="2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50000"/>
              </a:lnSpc>
            </a:pPr>
            <a:r>
              <a:rPr lang="en-GB" sz="2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And the glory of the Lord will be revealed, and all people will see it together. For the mouth of the Lord has spoken.’”  </a:t>
            </a:r>
            <a:r>
              <a:rPr lang="en-GB" sz="2400" i="1" kern="100" dirty="0">
                <a:solidFill>
                  <a:schemeClr val="bg1"/>
                </a:solidFill>
                <a:latin typeface="Aptos" panose="020B0004020202020204" pitchFamily="34" charset="0"/>
                <a:ea typeface="Aptos" panose="020B0004020202020204" pitchFamily="34" charset="0"/>
                <a:cs typeface="Times New Roman" panose="02020603050405020304" pitchFamily="18" charset="0"/>
              </a:rPr>
              <a:t>Isaiah 40:3-5</a:t>
            </a:r>
            <a:endParaRPr lang="en-GB" sz="2400" i="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77994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188,200+ Advent Season Stock Photos, Pictures &amp; Royalty-Free Images - iStock">
            <a:extLst>
              <a:ext uri="{FF2B5EF4-FFF2-40B4-BE49-F238E27FC236}">
                <a16:creationId xmlns:a16="http://schemas.microsoft.com/office/drawing/2014/main" id="{A15FAB19-28A9-E330-7E87-8DF281471F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28" y="0"/>
            <a:ext cx="911797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FA89E2CE-AE4E-835E-EDD1-F6C1779D05DC}"/>
              </a:ext>
            </a:extLst>
          </p:cNvPr>
          <p:cNvSpPr txBox="1"/>
          <p:nvPr/>
        </p:nvSpPr>
        <p:spPr>
          <a:xfrm>
            <a:off x="199176" y="90535"/>
            <a:ext cx="8745648" cy="3261855"/>
          </a:xfrm>
          <a:prstGeom prst="rect">
            <a:avLst/>
          </a:prstGeom>
          <a:noFill/>
        </p:spPr>
        <p:txBody>
          <a:bodyPr wrap="square" rtlCol="0">
            <a:spAutoFit/>
          </a:bodyPr>
          <a:lstStyle/>
          <a:p>
            <a:pPr>
              <a:lnSpc>
                <a:spcPct val="150000"/>
              </a:lnSpc>
            </a:pPr>
            <a:r>
              <a:rPr lang="en-GB" sz="2800" b="1"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Prayer for Lighting the Second Candle - Peace: </a:t>
            </a:r>
          </a:p>
          <a:p>
            <a:pPr>
              <a:lnSpc>
                <a:spcPct val="150000"/>
              </a:lnSpc>
            </a:pPr>
            <a:r>
              <a:rPr lang="en-GB"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"God of peace, as we light the second Advent candle of peace, may Your peace fill our hearts and our world. Help us to be peacemakers in our relationships and communities. In Jesus' name, we pray. Amen."</a:t>
            </a:r>
            <a:endParaRPr lang="en-GB" dirty="0"/>
          </a:p>
        </p:txBody>
      </p:sp>
    </p:spTree>
    <p:extLst>
      <p:ext uri="{BB962C8B-B14F-4D97-AF65-F5344CB8AC3E}">
        <p14:creationId xmlns:p14="http://schemas.microsoft.com/office/powerpoint/2010/main" val="2546586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188,200+ Advent Season Stock Photos, Pictures &amp; Royalty-Free Images - iStock">
            <a:extLst>
              <a:ext uri="{FF2B5EF4-FFF2-40B4-BE49-F238E27FC236}">
                <a16:creationId xmlns:a16="http://schemas.microsoft.com/office/drawing/2014/main" id="{A15FAB19-28A9-E330-7E87-8DF281471F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28" y="0"/>
            <a:ext cx="911797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FA89E2CE-AE4E-835E-EDD1-F6C1779D05DC}"/>
              </a:ext>
            </a:extLst>
          </p:cNvPr>
          <p:cNvSpPr txBox="1"/>
          <p:nvPr/>
        </p:nvSpPr>
        <p:spPr>
          <a:xfrm>
            <a:off x="199176" y="90535"/>
            <a:ext cx="8745648" cy="3261855"/>
          </a:xfrm>
          <a:prstGeom prst="rect">
            <a:avLst/>
          </a:prstGeom>
          <a:noFill/>
        </p:spPr>
        <p:txBody>
          <a:bodyPr wrap="square" rtlCol="0">
            <a:spAutoFit/>
          </a:bodyPr>
          <a:lstStyle/>
          <a:p>
            <a:pPr>
              <a:lnSpc>
                <a:spcPct val="150000"/>
              </a:lnSpc>
            </a:pPr>
            <a:r>
              <a:rPr lang="en-GB" sz="2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Lord Jesus, Light of light, </a:t>
            </a:r>
          </a:p>
          <a:p>
            <a:pPr>
              <a:lnSpc>
                <a:spcPct val="150000"/>
              </a:lnSpc>
            </a:pPr>
            <a:r>
              <a:rPr lang="en-GB" sz="2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you have come among us. </a:t>
            </a:r>
          </a:p>
          <a:p>
            <a:pPr>
              <a:lnSpc>
                <a:spcPct val="150000"/>
              </a:lnSpc>
            </a:pPr>
            <a:r>
              <a:rPr lang="en-GB" sz="2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Help us who live by your light</a:t>
            </a:r>
          </a:p>
          <a:p>
            <a:pPr>
              <a:lnSpc>
                <a:spcPct val="150000"/>
              </a:lnSpc>
            </a:pPr>
            <a:r>
              <a:rPr lang="en-GB" sz="2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to shine as lights in your world. </a:t>
            </a:r>
          </a:p>
          <a:p>
            <a:pPr>
              <a:lnSpc>
                <a:spcPct val="150000"/>
              </a:lnSpc>
            </a:pPr>
            <a:r>
              <a:rPr lang="en-GB" sz="2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Glory to God in the highest.  Amen</a:t>
            </a:r>
          </a:p>
        </p:txBody>
      </p:sp>
    </p:spTree>
    <p:extLst>
      <p:ext uri="{BB962C8B-B14F-4D97-AF65-F5344CB8AC3E}">
        <p14:creationId xmlns:p14="http://schemas.microsoft.com/office/powerpoint/2010/main" val="1286889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118</TotalTime>
  <Words>186</Words>
  <Application>Microsoft Office PowerPoint</Application>
  <PresentationFormat>On-screen Show (4:3)</PresentationFormat>
  <Paragraphs>13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Smith, Margaret [HMPS]</dc:creator>
  <cp:lastModifiedBy>Margaret Smith</cp:lastModifiedBy>
  <cp:revision>3</cp:revision>
  <dcterms:created xsi:type="dcterms:W3CDTF">2024-11-27T11:43:44Z</dcterms:created>
  <dcterms:modified xsi:type="dcterms:W3CDTF">2024-12-04T20:19:13Z</dcterms:modified>
</cp:coreProperties>
</file>