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6" r:id="rId17"/>
    <p:sldId id="275" r:id="rId18"/>
    <p:sldId id="273" r:id="rId19"/>
    <p:sldId id="274" r:id="rId20"/>
    <p:sldId id="271" r:id="rId21"/>
    <p:sldId id="270" r:id="rId22"/>
    <p:sldId id="277"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4" d="100"/>
          <a:sy n="84"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D6BB99-533D-4D73-B985-CCA95CE82D25}"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323211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6BB99-533D-4D73-B985-CCA95CE82D25}"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384675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6BB99-533D-4D73-B985-CCA95CE82D25}"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147808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6BB99-533D-4D73-B985-CCA95CE82D25}"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12233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6BB99-533D-4D73-B985-CCA95CE82D25}"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301163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D6BB99-533D-4D73-B985-CCA95CE82D25}"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377995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6BB99-533D-4D73-B985-CCA95CE82D25}" type="datetimeFigureOut">
              <a:rPr lang="en-GB" smtClean="0"/>
              <a:t>28/03/2025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428073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6BB99-533D-4D73-B985-CCA95CE82D25}" type="datetimeFigureOut">
              <a:rPr lang="en-GB" smtClean="0"/>
              <a:t>28/03/2025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222126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6BB99-533D-4D73-B985-CCA95CE82D25}" type="datetimeFigureOut">
              <a:rPr lang="en-GB" smtClean="0"/>
              <a:t>28/03/2025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268102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6BB99-533D-4D73-B985-CCA95CE82D25}"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202354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6BB99-533D-4D73-B985-CCA95CE82D25}"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1E5C23-BAA7-4578-BB81-EB45E90EE6C9}" type="slidenum">
              <a:rPr lang="en-GB" smtClean="0"/>
              <a:t>‹#›</a:t>
            </a:fld>
            <a:endParaRPr lang="en-GB"/>
          </a:p>
        </p:txBody>
      </p:sp>
    </p:spTree>
    <p:extLst>
      <p:ext uri="{BB962C8B-B14F-4D97-AF65-F5344CB8AC3E}">
        <p14:creationId xmlns:p14="http://schemas.microsoft.com/office/powerpoint/2010/main" val="35612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6BB99-533D-4D73-B985-CCA95CE82D25}" type="datetimeFigureOut">
              <a:rPr lang="en-GB" smtClean="0"/>
              <a:t>28/03/2025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E5C23-BAA7-4578-BB81-EB45E90EE6C9}" type="slidenum">
              <a:rPr lang="en-GB" smtClean="0"/>
              <a:t>‹#›</a:t>
            </a:fld>
            <a:endParaRPr lang="en-GB"/>
          </a:p>
        </p:txBody>
      </p:sp>
    </p:spTree>
    <p:extLst>
      <p:ext uri="{BB962C8B-B14F-4D97-AF65-F5344CB8AC3E}">
        <p14:creationId xmlns:p14="http://schemas.microsoft.com/office/powerpoint/2010/main" val="3145737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60 Heartwarming Images to Share with Mom on Mother's Day">
            <a:extLst>
              <a:ext uri="{FF2B5EF4-FFF2-40B4-BE49-F238E27FC236}">
                <a16:creationId xmlns:a16="http://schemas.microsoft.com/office/drawing/2014/main" id="{B70F730A-EEA7-7C6E-C165-C7ADBD226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 y="304800"/>
            <a:ext cx="8233410" cy="633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5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73713-D0A8-0BFC-3C63-C79657564C6E}"/>
              </a:ext>
            </a:extLst>
          </p:cNvPr>
          <p:cNvSpPr txBox="1"/>
          <p:nvPr/>
        </p:nvSpPr>
        <p:spPr>
          <a:xfrm>
            <a:off x="114300" y="121265"/>
            <a:ext cx="4457700" cy="1200329"/>
          </a:xfrm>
          <a:prstGeom prst="rect">
            <a:avLst/>
          </a:prstGeom>
          <a:noFill/>
        </p:spPr>
        <p:txBody>
          <a:bodyPr wrap="square">
            <a:spAutoFit/>
          </a:bodyPr>
          <a:lstStyle/>
          <a:p>
            <a:r>
              <a:rPr lang="en-US" sz="2400" b="0" i="0" dirty="0">
                <a:solidFill>
                  <a:srgbClr val="000000"/>
                </a:solidFill>
                <a:effectLst/>
                <a:latin typeface="system-ui"/>
              </a:rPr>
              <a:t>The Lord announces the word, and the women who proclaim it are a mighty throng: </a:t>
            </a:r>
            <a:r>
              <a:rPr lang="en-US" b="0" i="0" dirty="0">
                <a:solidFill>
                  <a:srgbClr val="000000"/>
                </a:solidFill>
                <a:effectLst/>
                <a:latin typeface="system-ui"/>
              </a:rPr>
              <a:t>PSALM 68:11</a:t>
            </a:r>
            <a:endParaRPr lang="en-GB" sz="2400" dirty="0"/>
          </a:p>
        </p:txBody>
      </p:sp>
      <p:sp>
        <p:nvSpPr>
          <p:cNvPr id="5" name="TextBox 4">
            <a:extLst>
              <a:ext uri="{FF2B5EF4-FFF2-40B4-BE49-F238E27FC236}">
                <a16:creationId xmlns:a16="http://schemas.microsoft.com/office/drawing/2014/main" id="{35FA72C1-9AC8-8B2C-7EBA-8C4C85B14166}"/>
              </a:ext>
            </a:extLst>
          </p:cNvPr>
          <p:cNvSpPr txBox="1"/>
          <p:nvPr/>
        </p:nvSpPr>
        <p:spPr>
          <a:xfrm>
            <a:off x="114300" y="1951672"/>
            <a:ext cx="4103370" cy="2954655"/>
          </a:xfrm>
          <a:prstGeom prst="rect">
            <a:avLst/>
          </a:prstGeom>
          <a:noFill/>
        </p:spPr>
        <p:txBody>
          <a:bodyPr wrap="square">
            <a:spAutoFit/>
          </a:bodyPr>
          <a:lstStyle/>
          <a:p>
            <a:r>
              <a:rPr lang="en-US" b="0" i="0" dirty="0">
                <a:solidFill>
                  <a:srgbClr val="000000"/>
                </a:solidFill>
                <a:effectLst/>
                <a:latin typeface="system-ui"/>
              </a:rPr>
              <a:t>..</a:t>
            </a:r>
            <a:r>
              <a:rPr lang="en-US" sz="2400" b="0" i="0" dirty="0">
                <a:solidFill>
                  <a:srgbClr val="000000"/>
                </a:solidFill>
                <a:effectLst/>
                <a:latin typeface="system-ui"/>
              </a:rPr>
              <a:t>the procession of my God and King into the sanctuary. In front are the singers, after them the musicians;  With them are the young women playing the timbrels. Praise God in the great congregation</a:t>
            </a:r>
            <a:r>
              <a:rPr lang="en-US" b="0" i="0" dirty="0">
                <a:solidFill>
                  <a:srgbClr val="000000"/>
                </a:solidFill>
                <a:effectLst/>
                <a:latin typeface="system-ui"/>
              </a:rPr>
              <a:t>…. </a:t>
            </a:r>
          </a:p>
          <a:p>
            <a:r>
              <a:rPr lang="en-US" dirty="0">
                <a:solidFill>
                  <a:srgbClr val="000000"/>
                </a:solidFill>
                <a:latin typeface="system-ui"/>
              </a:rPr>
              <a:t>PSALM 68:24-6</a:t>
            </a:r>
            <a:endParaRPr lang="en-GB" dirty="0"/>
          </a:p>
        </p:txBody>
      </p:sp>
      <p:sp>
        <p:nvSpPr>
          <p:cNvPr id="7" name="TextBox 6">
            <a:extLst>
              <a:ext uri="{FF2B5EF4-FFF2-40B4-BE49-F238E27FC236}">
                <a16:creationId xmlns:a16="http://schemas.microsoft.com/office/drawing/2014/main" id="{C6C78A5B-202B-75C3-67E4-DD7268E6303A}"/>
              </a:ext>
            </a:extLst>
          </p:cNvPr>
          <p:cNvSpPr txBox="1"/>
          <p:nvPr/>
        </p:nvSpPr>
        <p:spPr>
          <a:xfrm>
            <a:off x="4572000" y="0"/>
            <a:ext cx="4572000" cy="3046988"/>
          </a:xfrm>
          <a:prstGeom prst="rect">
            <a:avLst/>
          </a:prstGeom>
          <a:noFill/>
        </p:spPr>
        <p:txBody>
          <a:bodyPr wrap="square">
            <a:spAutoFit/>
          </a:bodyPr>
          <a:lstStyle/>
          <a:p>
            <a:r>
              <a:rPr lang="en-US" sz="2400" b="0" i="0" dirty="0">
                <a:solidFill>
                  <a:srgbClr val="000000"/>
                </a:solidFill>
                <a:effectLst/>
                <a:latin typeface="system-ui"/>
              </a:rPr>
              <a:t>Her children arise and call her blessed; her husband also, and he praises her: “Many women do noble things, But you surpass them all.” Charm is deceptive, and beauty is fleeting; but a woman who fears the </a:t>
            </a:r>
            <a:r>
              <a:rPr lang="en-US" sz="2400" b="0" i="0" cap="small" dirty="0">
                <a:solidFill>
                  <a:srgbClr val="000000"/>
                </a:solidFill>
                <a:effectLst/>
                <a:latin typeface="system-ui"/>
              </a:rPr>
              <a:t>Lord</a:t>
            </a:r>
            <a:r>
              <a:rPr lang="en-US" sz="2400" b="0" i="0" dirty="0">
                <a:solidFill>
                  <a:srgbClr val="000000"/>
                </a:solidFill>
                <a:effectLst/>
                <a:latin typeface="system-ui"/>
              </a:rPr>
              <a:t> is to be praised. </a:t>
            </a:r>
            <a:r>
              <a:rPr lang="en-US" b="0" i="0" dirty="0">
                <a:solidFill>
                  <a:srgbClr val="000000"/>
                </a:solidFill>
                <a:effectLst/>
                <a:latin typeface="system-ui"/>
              </a:rPr>
              <a:t>PROVERBS 31:28-30</a:t>
            </a:r>
            <a:endParaRPr lang="en-GB" dirty="0"/>
          </a:p>
        </p:txBody>
      </p:sp>
      <p:sp>
        <p:nvSpPr>
          <p:cNvPr id="9" name="TextBox 8">
            <a:extLst>
              <a:ext uri="{FF2B5EF4-FFF2-40B4-BE49-F238E27FC236}">
                <a16:creationId xmlns:a16="http://schemas.microsoft.com/office/drawing/2014/main" id="{2930417C-B71B-C8FE-DB9F-8EB357F4384D}"/>
              </a:ext>
            </a:extLst>
          </p:cNvPr>
          <p:cNvSpPr txBox="1"/>
          <p:nvPr/>
        </p:nvSpPr>
        <p:spPr>
          <a:xfrm>
            <a:off x="4540568" y="3671173"/>
            <a:ext cx="4634864" cy="3323987"/>
          </a:xfrm>
          <a:prstGeom prst="rect">
            <a:avLst/>
          </a:prstGeom>
          <a:noFill/>
        </p:spPr>
        <p:txBody>
          <a:bodyPr wrap="square">
            <a:spAutoFit/>
          </a:bodyPr>
          <a:lstStyle/>
          <a:p>
            <a:r>
              <a:rPr lang="en-US" sz="2400" b="0" i="0" dirty="0">
                <a:solidFill>
                  <a:srgbClr val="000000"/>
                </a:solidFill>
                <a:effectLst/>
                <a:latin typeface="system-ui"/>
              </a:rPr>
              <a:t>They will come and shout for joy on the heights of Zion; they will rejoice in the bounty of the </a:t>
            </a:r>
            <a:r>
              <a:rPr lang="en-US" sz="2400" b="0" i="0" cap="small" dirty="0">
                <a:solidFill>
                  <a:srgbClr val="000000"/>
                </a:solidFill>
                <a:effectLst/>
                <a:latin typeface="system-ui"/>
              </a:rPr>
              <a:t>Lord</a:t>
            </a:r>
            <a:r>
              <a:rPr lang="en-US" sz="2400" cap="small" dirty="0">
                <a:solidFill>
                  <a:srgbClr val="000000"/>
                </a:solidFill>
                <a:latin typeface="system-ui"/>
              </a:rPr>
              <a:t>…</a:t>
            </a:r>
            <a:r>
              <a:rPr lang="en-US" sz="2400" b="1" i="0" baseline="30000" dirty="0">
                <a:solidFill>
                  <a:srgbClr val="000000"/>
                </a:solidFill>
                <a:effectLst/>
                <a:latin typeface="system-ui"/>
              </a:rPr>
              <a:t> </a:t>
            </a:r>
            <a:r>
              <a:rPr lang="en-US" sz="2400" b="0" i="0" dirty="0">
                <a:solidFill>
                  <a:srgbClr val="000000"/>
                </a:solidFill>
                <a:effectLst/>
                <a:latin typeface="system-ui"/>
              </a:rPr>
              <a:t>Then young women will dance and be glad….I will turn their mourning into gladness; I will give them comfort and joy instead of sorrow. </a:t>
            </a:r>
            <a:r>
              <a:rPr lang="en-US" b="0" i="0" dirty="0">
                <a:solidFill>
                  <a:srgbClr val="000000"/>
                </a:solidFill>
                <a:effectLst/>
                <a:latin typeface="system-ui"/>
              </a:rPr>
              <a:t>JEREMIAH 12:12-4</a:t>
            </a:r>
            <a:br>
              <a:rPr lang="en-US" dirty="0"/>
            </a:br>
            <a:endParaRPr lang="en-GB" dirty="0"/>
          </a:p>
        </p:txBody>
      </p:sp>
      <p:sp>
        <p:nvSpPr>
          <p:cNvPr id="11" name="TextBox 10">
            <a:extLst>
              <a:ext uri="{FF2B5EF4-FFF2-40B4-BE49-F238E27FC236}">
                <a16:creationId xmlns:a16="http://schemas.microsoft.com/office/drawing/2014/main" id="{2136201D-FAD4-CE60-AF02-908F2F17EA2D}"/>
              </a:ext>
            </a:extLst>
          </p:cNvPr>
          <p:cNvSpPr txBox="1"/>
          <p:nvPr/>
        </p:nvSpPr>
        <p:spPr>
          <a:xfrm>
            <a:off x="114300" y="5358169"/>
            <a:ext cx="4320540" cy="1200329"/>
          </a:xfrm>
          <a:prstGeom prst="rect">
            <a:avLst/>
          </a:prstGeom>
          <a:noFill/>
        </p:spPr>
        <p:txBody>
          <a:bodyPr wrap="square">
            <a:spAutoFit/>
          </a:bodyPr>
          <a:lstStyle/>
          <a:p>
            <a:r>
              <a:rPr lang="en-US" sz="2400" b="0" i="0" dirty="0">
                <a:solidFill>
                  <a:srgbClr val="000000"/>
                </a:solidFill>
                <a:effectLst/>
                <a:latin typeface="system-ui"/>
              </a:rPr>
              <a:t>Even on my servants, both men and </a:t>
            </a:r>
            <a:r>
              <a:rPr lang="en-US" sz="2400" b="1" i="0" dirty="0">
                <a:solidFill>
                  <a:srgbClr val="000000"/>
                </a:solidFill>
                <a:effectLst/>
                <a:latin typeface="system-ui"/>
              </a:rPr>
              <a:t>women</a:t>
            </a:r>
            <a:r>
              <a:rPr lang="en-US" sz="2400" b="0" i="0" dirty="0">
                <a:solidFill>
                  <a:srgbClr val="000000"/>
                </a:solidFill>
                <a:effectLst/>
                <a:latin typeface="system-ui"/>
              </a:rPr>
              <a:t>, I will pour out my Spirit in those days. </a:t>
            </a:r>
            <a:r>
              <a:rPr lang="en-US" b="0" i="0" dirty="0">
                <a:solidFill>
                  <a:srgbClr val="000000"/>
                </a:solidFill>
                <a:effectLst/>
                <a:latin typeface="system-ui"/>
              </a:rPr>
              <a:t>JOEL 2:29</a:t>
            </a:r>
            <a:endParaRPr lang="en-GB" dirty="0"/>
          </a:p>
        </p:txBody>
      </p:sp>
    </p:spTree>
    <p:extLst>
      <p:ext uri="{BB962C8B-B14F-4D97-AF65-F5344CB8AC3E}">
        <p14:creationId xmlns:p14="http://schemas.microsoft.com/office/powerpoint/2010/main" val="5440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79501D-C00B-1E98-7A60-93F2B588EA17}"/>
              </a:ext>
            </a:extLst>
          </p:cNvPr>
          <p:cNvSpPr txBox="1"/>
          <p:nvPr/>
        </p:nvSpPr>
        <p:spPr>
          <a:xfrm>
            <a:off x="182880" y="98405"/>
            <a:ext cx="4572000" cy="1569660"/>
          </a:xfrm>
          <a:prstGeom prst="rect">
            <a:avLst/>
          </a:prstGeom>
          <a:noFill/>
        </p:spPr>
        <p:txBody>
          <a:bodyPr wrap="square">
            <a:spAutoFit/>
          </a:bodyPr>
          <a:lstStyle/>
          <a:p>
            <a:r>
              <a:rPr lang="en-US" sz="2400" b="0" i="0" dirty="0">
                <a:solidFill>
                  <a:srgbClr val="000000"/>
                </a:solidFill>
                <a:effectLst/>
                <a:latin typeface="system-ui"/>
              </a:rPr>
              <a:t>Many </a:t>
            </a:r>
            <a:r>
              <a:rPr lang="en-US" sz="2400" b="1" i="0" dirty="0">
                <a:solidFill>
                  <a:srgbClr val="000000"/>
                </a:solidFill>
                <a:effectLst/>
                <a:latin typeface="system-ui"/>
              </a:rPr>
              <a:t>women</a:t>
            </a:r>
            <a:r>
              <a:rPr lang="en-US" sz="2400" b="0" i="0" dirty="0">
                <a:solidFill>
                  <a:srgbClr val="000000"/>
                </a:solidFill>
                <a:effectLst/>
                <a:latin typeface="system-ui"/>
              </a:rPr>
              <a:t> were there, watching from a distance. They had followed Jesus from Galilee to care for his needs.   </a:t>
            </a:r>
            <a:r>
              <a:rPr lang="en-US" b="0" i="0" dirty="0">
                <a:solidFill>
                  <a:srgbClr val="000000"/>
                </a:solidFill>
                <a:effectLst/>
                <a:latin typeface="system-ui"/>
              </a:rPr>
              <a:t>MATTHEW 27:55</a:t>
            </a:r>
            <a:endParaRPr lang="en-GB" dirty="0"/>
          </a:p>
        </p:txBody>
      </p:sp>
      <p:sp>
        <p:nvSpPr>
          <p:cNvPr id="5" name="TextBox 4">
            <a:extLst>
              <a:ext uri="{FF2B5EF4-FFF2-40B4-BE49-F238E27FC236}">
                <a16:creationId xmlns:a16="http://schemas.microsoft.com/office/drawing/2014/main" id="{B200CEE6-7129-CC84-F2E3-C46EA9E31D66}"/>
              </a:ext>
            </a:extLst>
          </p:cNvPr>
          <p:cNvSpPr txBox="1"/>
          <p:nvPr/>
        </p:nvSpPr>
        <p:spPr>
          <a:xfrm>
            <a:off x="274320" y="2056686"/>
            <a:ext cx="4572000" cy="4801314"/>
          </a:xfrm>
          <a:prstGeom prst="rect">
            <a:avLst/>
          </a:prstGeom>
          <a:noFill/>
        </p:spPr>
        <p:txBody>
          <a:bodyPr wrap="square">
            <a:spAutoFit/>
          </a:bodyPr>
          <a:lstStyle/>
          <a:p>
            <a:r>
              <a:rPr lang="en-US" sz="2400" dirty="0">
                <a:solidFill>
                  <a:srgbClr val="000000"/>
                </a:solidFill>
                <a:latin typeface="system-ui"/>
              </a:rPr>
              <a:t>..</a:t>
            </a:r>
            <a:r>
              <a:rPr lang="en-US" sz="2400" b="0" i="0" dirty="0">
                <a:solidFill>
                  <a:srgbClr val="000000"/>
                </a:solidFill>
                <a:effectLst/>
                <a:latin typeface="system-ui"/>
              </a:rPr>
              <a:t> Jesus traveled about from one town and village to another, proclaiming the good news of the kingdom of God. The Twelve were with him, and also some women who had been cured of evil spirits and diseases: Mary Magdalene, Joanna the wife of Chuza, the manager of Herod’s household; Susanna; and many others. These women were helping to support them out of their own means</a:t>
            </a:r>
            <a:r>
              <a:rPr lang="en-US" b="0" i="0" dirty="0">
                <a:solidFill>
                  <a:srgbClr val="000000"/>
                </a:solidFill>
                <a:effectLst/>
                <a:latin typeface="system-ui"/>
              </a:rPr>
              <a:t>. </a:t>
            </a:r>
          </a:p>
          <a:p>
            <a:r>
              <a:rPr lang="en-US" b="0" i="0" dirty="0">
                <a:solidFill>
                  <a:srgbClr val="000000"/>
                </a:solidFill>
                <a:effectLst/>
                <a:latin typeface="system-ui"/>
              </a:rPr>
              <a:t>LUKE 8: 1-3</a:t>
            </a:r>
            <a:endParaRPr lang="en-GB" dirty="0"/>
          </a:p>
        </p:txBody>
      </p:sp>
      <p:sp>
        <p:nvSpPr>
          <p:cNvPr id="2" name="TextBox 1">
            <a:extLst>
              <a:ext uri="{FF2B5EF4-FFF2-40B4-BE49-F238E27FC236}">
                <a16:creationId xmlns:a16="http://schemas.microsoft.com/office/drawing/2014/main" id="{6FB13BE9-357E-981B-D370-D37377801B2A}"/>
              </a:ext>
            </a:extLst>
          </p:cNvPr>
          <p:cNvSpPr txBox="1"/>
          <p:nvPr/>
        </p:nvSpPr>
        <p:spPr>
          <a:xfrm>
            <a:off x="5006340" y="98405"/>
            <a:ext cx="4034790" cy="738664"/>
          </a:xfrm>
          <a:prstGeom prst="rect">
            <a:avLst/>
          </a:prstGeom>
          <a:noFill/>
        </p:spPr>
        <p:txBody>
          <a:bodyPr wrap="square">
            <a:spAutoFit/>
          </a:bodyPr>
          <a:lstStyle/>
          <a:p>
            <a:r>
              <a:rPr lang="en-US" sz="2400" b="0" i="0" dirty="0">
                <a:solidFill>
                  <a:srgbClr val="000000"/>
                </a:solidFill>
                <a:effectLst/>
                <a:latin typeface="system-ui"/>
              </a:rPr>
              <a:t>A friend loves at all times…..    </a:t>
            </a:r>
            <a:r>
              <a:rPr lang="en-US" b="0" i="0" dirty="0">
                <a:solidFill>
                  <a:srgbClr val="000000"/>
                </a:solidFill>
                <a:effectLst/>
                <a:latin typeface="system-ui"/>
              </a:rPr>
              <a:t>PROVERBS 17:17</a:t>
            </a:r>
            <a:endParaRPr lang="en-GB" dirty="0"/>
          </a:p>
        </p:txBody>
      </p:sp>
      <p:sp>
        <p:nvSpPr>
          <p:cNvPr id="4" name="TextBox 3">
            <a:extLst>
              <a:ext uri="{FF2B5EF4-FFF2-40B4-BE49-F238E27FC236}">
                <a16:creationId xmlns:a16="http://schemas.microsoft.com/office/drawing/2014/main" id="{495DB498-7FFB-B8DE-A2DF-591D413C09CB}"/>
              </a:ext>
            </a:extLst>
          </p:cNvPr>
          <p:cNvSpPr txBox="1"/>
          <p:nvPr/>
        </p:nvSpPr>
        <p:spPr>
          <a:xfrm>
            <a:off x="5120640" y="1502688"/>
            <a:ext cx="4389120" cy="1107996"/>
          </a:xfrm>
          <a:prstGeom prst="rect">
            <a:avLst/>
          </a:prstGeom>
          <a:noFill/>
        </p:spPr>
        <p:txBody>
          <a:bodyPr wrap="square">
            <a:spAutoFit/>
          </a:bodyPr>
          <a:lstStyle/>
          <a:p>
            <a:r>
              <a:rPr lang="en-US" sz="2400" b="0" i="0" dirty="0">
                <a:solidFill>
                  <a:srgbClr val="000000"/>
                </a:solidFill>
                <a:effectLst/>
                <a:latin typeface="system-ui"/>
              </a:rPr>
              <a:t>As iron sharpens iron, so one person sharpens another.   </a:t>
            </a:r>
            <a:r>
              <a:rPr lang="en-US" b="0" i="0" dirty="0">
                <a:solidFill>
                  <a:srgbClr val="000000"/>
                </a:solidFill>
                <a:effectLst/>
                <a:latin typeface="system-ui"/>
              </a:rPr>
              <a:t>PROVERBS 27:17</a:t>
            </a:r>
            <a:endParaRPr lang="en-GB" dirty="0"/>
          </a:p>
        </p:txBody>
      </p:sp>
      <p:sp>
        <p:nvSpPr>
          <p:cNvPr id="6" name="TextBox 5">
            <a:extLst>
              <a:ext uri="{FF2B5EF4-FFF2-40B4-BE49-F238E27FC236}">
                <a16:creationId xmlns:a16="http://schemas.microsoft.com/office/drawing/2014/main" id="{23BFE7A5-DE5C-23A7-1F1F-13A0E7734970}"/>
              </a:ext>
            </a:extLst>
          </p:cNvPr>
          <p:cNvSpPr txBox="1"/>
          <p:nvPr/>
        </p:nvSpPr>
        <p:spPr>
          <a:xfrm>
            <a:off x="5006340" y="3223648"/>
            <a:ext cx="4034790" cy="1200329"/>
          </a:xfrm>
          <a:prstGeom prst="rect">
            <a:avLst/>
          </a:prstGeom>
          <a:noFill/>
        </p:spPr>
        <p:txBody>
          <a:bodyPr wrap="square">
            <a:spAutoFit/>
          </a:bodyPr>
          <a:lstStyle/>
          <a:p>
            <a:r>
              <a:rPr lang="en-US" sz="2400" b="0" i="0" dirty="0">
                <a:solidFill>
                  <a:srgbClr val="000000"/>
                </a:solidFill>
                <a:effectLst/>
                <a:latin typeface="system-ui"/>
              </a:rPr>
              <a:t>Greater love has no one than this: to lay one’s life for one’s friends.   </a:t>
            </a:r>
            <a:r>
              <a:rPr lang="en-US" b="0" i="0" dirty="0">
                <a:solidFill>
                  <a:srgbClr val="000000"/>
                </a:solidFill>
                <a:effectLst/>
                <a:latin typeface="system-ui"/>
              </a:rPr>
              <a:t>JOHN 15:13</a:t>
            </a:r>
            <a:endParaRPr lang="en-GB" dirty="0"/>
          </a:p>
        </p:txBody>
      </p:sp>
      <p:sp>
        <p:nvSpPr>
          <p:cNvPr id="7" name="TextBox 6">
            <a:extLst>
              <a:ext uri="{FF2B5EF4-FFF2-40B4-BE49-F238E27FC236}">
                <a16:creationId xmlns:a16="http://schemas.microsoft.com/office/drawing/2014/main" id="{4BA62B9A-FF0B-EB68-941F-EA0A336DE4E5}"/>
              </a:ext>
            </a:extLst>
          </p:cNvPr>
          <p:cNvSpPr txBox="1"/>
          <p:nvPr/>
        </p:nvSpPr>
        <p:spPr>
          <a:xfrm>
            <a:off x="5006340" y="5036941"/>
            <a:ext cx="4034790" cy="1200329"/>
          </a:xfrm>
          <a:prstGeom prst="rect">
            <a:avLst/>
          </a:prstGeom>
          <a:noFill/>
        </p:spPr>
        <p:txBody>
          <a:bodyPr wrap="square">
            <a:spAutoFit/>
          </a:bodyPr>
          <a:lstStyle/>
          <a:p>
            <a:r>
              <a:rPr lang="en-US" sz="2400" b="0" i="0" dirty="0">
                <a:solidFill>
                  <a:srgbClr val="000000"/>
                </a:solidFill>
                <a:effectLst/>
                <a:latin typeface="system-ui"/>
              </a:rPr>
              <a:t>Therefore encourage and build </a:t>
            </a:r>
            <a:r>
              <a:rPr lang="en-US" sz="2400" dirty="0">
                <a:solidFill>
                  <a:srgbClr val="000000"/>
                </a:solidFill>
                <a:latin typeface="system-ui"/>
              </a:rPr>
              <a:t>each other up just as in fact you are doing </a:t>
            </a:r>
            <a:r>
              <a:rPr lang="en-US" b="0" i="0" dirty="0">
                <a:solidFill>
                  <a:srgbClr val="000000"/>
                </a:solidFill>
                <a:effectLst/>
                <a:latin typeface="system-ui"/>
              </a:rPr>
              <a:t>1THESS 5:11</a:t>
            </a:r>
            <a:endParaRPr lang="en-GB" dirty="0"/>
          </a:p>
        </p:txBody>
      </p:sp>
    </p:spTree>
    <p:extLst>
      <p:ext uri="{BB962C8B-B14F-4D97-AF65-F5344CB8AC3E}">
        <p14:creationId xmlns:p14="http://schemas.microsoft.com/office/powerpoint/2010/main" val="12236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other Feeding Vector Art, Icons, and Graphics for Free Download">
            <a:extLst>
              <a:ext uri="{FF2B5EF4-FFF2-40B4-BE49-F238E27FC236}">
                <a16:creationId xmlns:a16="http://schemas.microsoft.com/office/drawing/2014/main" id="{DB33A8AB-8B1E-A8A4-A861-79AAD0B61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 y="0"/>
            <a:ext cx="2697480" cy="307064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leaning photos | Download royalty-free cleaning images">
            <a:extLst>
              <a:ext uri="{FF2B5EF4-FFF2-40B4-BE49-F238E27FC236}">
                <a16:creationId xmlns:a16="http://schemas.microsoft.com/office/drawing/2014/main" id="{5FD2E49F-7EBE-2B20-54C4-9E5586BE9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607" b="10821"/>
          <a:stretch/>
        </p:blipFill>
        <p:spPr bwMode="auto">
          <a:xfrm>
            <a:off x="2960372" y="486842"/>
            <a:ext cx="2948282" cy="242251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hat happens when you don't wash your bedsheets | The Independent">
            <a:extLst>
              <a:ext uri="{FF2B5EF4-FFF2-40B4-BE49-F238E27FC236}">
                <a16:creationId xmlns:a16="http://schemas.microsoft.com/office/drawing/2014/main" id="{6AD87878-80C3-09D8-B508-F1D33CB66D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77" r="14245" b="11214"/>
          <a:stretch/>
        </p:blipFill>
        <p:spPr bwMode="auto">
          <a:xfrm>
            <a:off x="114301" y="3429000"/>
            <a:ext cx="3120390" cy="237346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6,804,500+ Cooking Stock Photos, Pictures &amp; Royalty-Free Images - iStock |  Cooking class, Family cooking, Food">
            <a:extLst>
              <a:ext uri="{FF2B5EF4-FFF2-40B4-BE49-F238E27FC236}">
                <a16:creationId xmlns:a16="http://schemas.microsoft.com/office/drawing/2014/main" id="{43766356-28E0-341F-5E79-52FE23FF85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882"/>
          <a:stretch/>
        </p:blipFill>
        <p:spPr bwMode="auto">
          <a:xfrm>
            <a:off x="6195719" y="250967"/>
            <a:ext cx="2948281" cy="265839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urt Kid Photos and Images | Shutterstock">
            <a:extLst>
              <a:ext uri="{FF2B5EF4-FFF2-40B4-BE49-F238E27FC236}">
                <a16:creationId xmlns:a16="http://schemas.microsoft.com/office/drawing/2014/main" id="{99A2CFE2-38F9-AF98-89CF-84EB48BC71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195" r="13402" b="7579"/>
          <a:stretch/>
        </p:blipFill>
        <p:spPr bwMode="auto">
          <a:xfrm>
            <a:off x="3351848" y="4303465"/>
            <a:ext cx="2726714" cy="2464858"/>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6,000+ Grandma Reading To Child Stock Photos, Pictures &amp; Royalty-Free  Images - iStock">
            <a:extLst>
              <a:ext uri="{FF2B5EF4-FFF2-40B4-BE49-F238E27FC236}">
                <a16:creationId xmlns:a16="http://schemas.microsoft.com/office/drawing/2014/main" id="{B1A46030-F218-2C9F-D06D-A01D029C3E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353" r="10392" b="6177"/>
          <a:stretch/>
        </p:blipFill>
        <p:spPr bwMode="auto">
          <a:xfrm>
            <a:off x="6310020" y="3297889"/>
            <a:ext cx="2833980" cy="2635684"/>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26,800+ Grown Up Twins Stock Photos, Pictures &amp; Royalty-Free Images - iStock">
            <a:extLst>
              <a:ext uri="{FF2B5EF4-FFF2-40B4-BE49-F238E27FC236}">
                <a16:creationId xmlns:a16="http://schemas.microsoft.com/office/drawing/2014/main" id="{28BBE39F-CAB4-59A9-5B0A-E72DFF6DEA0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775" t="12353" r="22696" b="2648"/>
          <a:stretch/>
        </p:blipFill>
        <p:spPr bwMode="auto">
          <a:xfrm>
            <a:off x="3043239" y="1698100"/>
            <a:ext cx="3120390" cy="330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500+ Jesus Teaching Stock Photos, Pictures &amp; Royalty-Free Images - iStock  | Jesus teaching disciples, Jesus teaching people">
            <a:extLst>
              <a:ext uri="{FF2B5EF4-FFF2-40B4-BE49-F238E27FC236}">
                <a16:creationId xmlns:a16="http://schemas.microsoft.com/office/drawing/2014/main" id="{4710CFC0-C49C-3ABE-483B-488D62EA9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44" r="-3559"/>
          <a:stretch/>
        </p:blipFill>
        <p:spPr bwMode="auto">
          <a:xfrm>
            <a:off x="5200651" y="126792"/>
            <a:ext cx="3840480" cy="321183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1,800+ Jesus Love Cartoon Stock Photos, Pictures &amp; Royalty-Free Images -  iStock">
            <a:extLst>
              <a:ext uri="{FF2B5EF4-FFF2-40B4-BE49-F238E27FC236}">
                <a16:creationId xmlns:a16="http://schemas.microsoft.com/office/drawing/2014/main" id="{0AFACA03-DFD4-DA8C-C8BC-6BC3D534A4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39" r="3039" b="8462"/>
          <a:stretch/>
        </p:blipFill>
        <p:spPr bwMode="auto">
          <a:xfrm>
            <a:off x="387905" y="202151"/>
            <a:ext cx="2811780" cy="272034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Jesus Christ Healing People Photos and Images">
            <a:extLst>
              <a:ext uri="{FF2B5EF4-FFF2-40B4-BE49-F238E27FC236}">
                <a16:creationId xmlns:a16="http://schemas.microsoft.com/office/drawing/2014/main" id="{D125B9D7-4388-7D11-91F4-5AB68C202B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000"/>
          <a:stretch/>
        </p:blipFill>
        <p:spPr bwMode="auto">
          <a:xfrm>
            <a:off x="160021" y="3600451"/>
            <a:ext cx="3267548" cy="3131819"/>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1,600+ Jesus Healing Stock Photos, Pictures &amp; Royalty-Free Images - iStock  | Jesus healing the sick, Jesus healing deaf, Jesus healing illustration">
            <a:extLst>
              <a:ext uri="{FF2B5EF4-FFF2-40B4-BE49-F238E27FC236}">
                <a16:creationId xmlns:a16="http://schemas.microsoft.com/office/drawing/2014/main" id="{1A355A4B-4402-3FEF-18AE-DC9AB633B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3894" y="4204446"/>
            <a:ext cx="4354830" cy="2447813"/>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e Loves You, Christian Art, Jesus Hugging Woman, Jesus and Girl Art, Jesus  Painting, Digital LDS Art, Bible Wall Art, Jesus Heals Woman Art">
            <a:extLst>
              <a:ext uri="{FF2B5EF4-FFF2-40B4-BE49-F238E27FC236}">
                <a16:creationId xmlns:a16="http://schemas.microsoft.com/office/drawing/2014/main" id="{AF357EBC-22D5-BA73-41F4-A16703AC4C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986" t="18001" r="22779" b="5111"/>
          <a:stretch/>
        </p:blipFill>
        <p:spPr bwMode="auto">
          <a:xfrm>
            <a:off x="2908463" y="2622773"/>
            <a:ext cx="2615094" cy="305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4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eing in God's Family - Telugu Christian Fellowship of Colorado">
            <a:extLst>
              <a:ext uri="{FF2B5EF4-FFF2-40B4-BE49-F238E27FC236}">
                <a16:creationId xmlns:a16="http://schemas.microsoft.com/office/drawing/2014/main" id="{6B1A2961-9CED-4637-7E6A-C1F05D97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 y="468630"/>
            <a:ext cx="8601075"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2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image made in god'simage">
            <a:extLst>
              <a:ext uri="{FF2B5EF4-FFF2-40B4-BE49-F238E27FC236}">
                <a16:creationId xmlns:a16="http://schemas.microsoft.com/office/drawing/2014/main" id="{876CE3C6-DC52-6E76-1204-D6D795082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71" y="90344"/>
            <a:ext cx="6066790" cy="653905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The Key to a Purposeful Life | Genesis 1, Genesis bible, Genesis">
            <a:extLst>
              <a:ext uri="{FF2B5EF4-FFF2-40B4-BE49-F238E27FC236}">
                <a16:creationId xmlns:a16="http://schemas.microsoft.com/office/drawing/2014/main" id="{52756E91-3D29-C8EB-4672-672285D85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9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salm 139 — CREATED - Life Verse Design">
            <a:extLst>
              <a:ext uri="{FF2B5EF4-FFF2-40B4-BE49-F238E27FC236}">
                <a16:creationId xmlns:a16="http://schemas.microsoft.com/office/drawing/2014/main" id="{502D4C80-9D66-524A-9DDA-F347C1D646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1" t="6763" r="3499" b="983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1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uke 12:6-7 | worldchallenge.org">
            <a:extLst>
              <a:ext uri="{FF2B5EF4-FFF2-40B4-BE49-F238E27FC236}">
                <a16:creationId xmlns:a16="http://schemas.microsoft.com/office/drawing/2014/main" id="{6A811EDE-CEC7-7B8A-7597-0DA17C014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25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e are uniquely made in God's image | Uplifting words, How are you ...">
            <a:extLst>
              <a:ext uri="{FF2B5EF4-FFF2-40B4-BE49-F238E27FC236}">
                <a16:creationId xmlns:a16="http://schemas.microsoft.com/office/drawing/2014/main" id="{3E4ADE5F-021C-7AE9-F8D5-14E016B8C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2414"/>
            <a:ext cx="8500110" cy="641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9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unday Adelaja Quote: “You are the only person who can accomplish what ...">
            <a:extLst>
              <a:ext uri="{FF2B5EF4-FFF2-40B4-BE49-F238E27FC236}">
                <a16:creationId xmlns:a16="http://schemas.microsoft.com/office/drawing/2014/main" id="{8AC36966-DB86-2D6B-98DA-4756EF8CC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9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3,800+ Happy Mothers Day Red Stock Photos, Pictures &amp; Royalty-Free Images  - iStock">
            <a:extLst>
              <a:ext uri="{FF2B5EF4-FFF2-40B4-BE49-F238E27FC236}">
                <a16:creationId xmlns:a16="http://schemas.microsoft.com/office/drawing/2014/main" id="{EAC9D4D9-F0A5-36D5-8E07-0DA418642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0"/>
            <a:ext cx="91668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yneham Church - St Marys Church in Tyneham Village">
            <a:extLst>
              <a:ext uri="{FF2B5EF4-FFF2-40B4-BE49-F238E27FC236}">
                <a16:creationId xmlns:a16="http://schemas.microsoft.com/office/drawing/2014/main" id="{9F138ACB-1B13-0271-00ED-9020F434B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934" y="1082040"/>
            <a:ext cx="6018127" cy="39585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Redoubtable Edwardian Housemaid and a Life of Service |">
            <a:extLst>
              <a:ext uri="{FF2B5EF4-FFF2-40B4-BE49-F238E27FC236}">
                <a16:creationId xmlns:a16="http://schemas.microsoft.com/office/drawing/2014/main" id="{9517ED2A-284F-4671-3618-FA841C476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333" y="2788525"/>
            <a:ext cx="2050733" cy="361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19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od's Masterpiece PNG/ Masterpiece Design/ I Am a - Etsy Hong Kong">
            <a:extLst>
              <a:ext uri="{FF2B5EF4-FFF2-40B4-BE49-F238E27FC236}">
                <a16:creationId xmlns:a16="http://schemas.microsoft.com/office/drawing/2014/main" id="{A125DD33-E8EA-1288-1131-5E7F0998B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268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5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 Christ Jesus: Tell My People Who They Are (Paperback) | Third Place Books">
            <a:extLst>
              <a:ext uri="{FF2B5EF4-FFF2-40B4-BE49-F238E27FC236}">
                <a16:creationId xmlns:a16="http://schemas.microsoft.com/office/drawing/2014/main" id="{F6FA2B7F-FDE0-3654-F0C8-3898144BA9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500"/>
          <a:stretch/>
        </p:blipFill>
        <p:spPr bwMode="auto">
          <a:xfrm>
            <a:off x="1981676" y="149864"/>
            <a:ext cx="5180647" cy="655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27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18648-8E2B-FAB8-F71D-3CE381429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49" y="-11649"/>
            <a:ext cx="6550475" cy="6869649"/>
          </a:xfrm>
          <a:prstGeom prst="rect">
            <a:avLst/>
          </a:prstGeom>
        </p:spPr>
      </p:pic>
    </p:spTree>
    <p:extLst>
      <p:ext uri="{BB962C8B-B14F-4D97-AF65-F5344CB8AC3E}">
        <p14:creationId xmlns:p14="http://schemas.microsoft.com/office/powerpoint/2010/main" val="2165717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Pin page">
            <a:extLst>
              <a:ext uri="{FF2B5EF4-FFF2-40B4-BE49-F238E27FC236}">
                <a16:creationId xmlns:a16="http://schemas.microsoft.com/office/drawing/2014/main" id="{35EA6E20-5B0E-0355-B7B9-85DDBFF4B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166"/>
          <a:stretch/>
        </p:blipFill>
        <p:spPr bwMode="auto">
          <a:xfrm>
            <a:off x="11097" y="0"/>
            <a:ext cx="91329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83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9 Inspiring Bible Verses About Light | Think About Such Things">
            <a:extLst>
              <a:ext uri="{FF2B5EF4-FFF2-40B4-BE49-F238E27FC236}">
                <a16:creationId xmlns:a16="http://schemas.microsoft.com/office/drawing/2014/main" id="{13886EE6-533E-22DE-1FF9-2564FCA556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000"/>
          <a:stretch/>
        </p:blipFill>
        <p:spPr bwMode="auto">
          <a:xfrm>
            <a:off x="227013" y="148590"/>
            <a:ext cx="8505507" cy="660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3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men Group Images – Browse 4,468,035 Stock Photos, Vectors, and Video |  Adobe Stock">
            <a:extLst>
              <a:ext uri="{FF2B5EF4-FFF2-40B4-BE49-F238E27FC236}">
                <a16:creationId xmlns:a16="http://schemas.microsoft.com/office/drawing/2014/main" id="{51B8441C-E172-92E2-6A8E-619E0F174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80" y="1565910"/>
            <a:ext cx="7246239" cy="31203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ice Things to Say to Your Mum to Make Her Day – MyPostcard">
            <a:extLst>
              <a:ext uri="{FF2B5EF4-FFF2-40B4-BE49-F238E27FC236}">
                <a16:creationId xmlns:a16="http://schemas.microsoft.com/office/drawing/2014/main" id="{BD6703AC-15B1-4EC8-0FD5-74725C96F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88036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 was convinced my baby deserved a better mum - BBC News">
            <a:extLst>
              <a:ext uri="{FF2B5EF4-FFF2-40B4-BE49-F238E27FC236}">
                <a16:creationId xmlns:a16="http://schemas.microsoft.com/office/drawing/2014/main" id="{2A725B9C-26DC-8827-9BCD-66A24501E2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50" r="11500"/>
          <a:stretch/>
        </p:blipFill>
        <p:spPr bwMode="auto">
          <a:xfrm>
            <a:off x="3591301" y="0"/>
            <a:ext cx="238109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lk Photos">
            <a:extLst>
              <a:ext uri="{FF2B5EF4-FFF2-40B4-BE49-F238E27FC236}">
                <a16:creationId xmlns:a16="http://schemas.microsoft.com/office/drawing/2014/main" id="{05FD34BC-A56E-AC42-4A77-9CCC6EF485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00" b="30145"/>
          <a:stretch/>
        </p:blipFill>
        <p:spPr bwMode="auto">
          <a:xfrm>
            <a:off x="6741108" y="0"/>
            <a:ext cx="2389632" cy="192024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mazon.com: Aunt Tourage Funny Auntie Gift Quote Best Aunt Sweatshirt :  Clothing, Shoes &amp; Jewelry">
            <a:extLst>
              <a:ext uri="{FF2B5EF4-FFF2-40B4-BE49-F238E27FC236}">
                <a16:creationId xmlns:a16="http://schemas.microsoft.com/office/drawing/2014/main" id="{F596758F-4A9F-1002-30B0-0C2442F0D7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156" b="17792"/>
          <a:stretch/>
        </p:blipFill>
        <p:spPr bwMode="auto">
          <a:xfrm>
            <a:off x="6512639" y="4077631"/>
            <a:ext cx="2409785" cy="274702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est Friends - Sister Wall Art - Sisters Digital Art Print - Sisters -  Tween Sister Friend Wall Art -- Print">
            <a:extLst>
              <a:ext uri="{FF2B5EF4-FFF2-40B4-BE49-F238E27FC236}">
                <a16:creationId xmlns:a16="http://schemas.microsoft.com/office/drawing/2014/main" id="{47FA2E34-DA5E-23D7-C411-61FC8AE45A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158" r="12105" b="27784"/>
          <a:stretch/>
        </p:blipFill>
        <p:spPr bwMode="auto">
          <a:xfrm>
            <a:off x="13259" y="4077632"/>
            <a:ext cx="2272741" cy="274702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ig Sister Little Sister Matching Tops In Pink And Red">
            <a:extLst>
              <a:ext uri="{FF2B5EF4-FFF2-40B4-BE49-F238E27FC236}">
                <a16:creationId xmlns:a16="http://schemas.microsoft.com/office/drawing/2014/main" id="{FA122A94-449E-A5C5-0A8F-699A8BB6B0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170" y="4120472"/>
            <a:ext cx="2747029" cy="274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6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0AFF7B1-F2D4-B4AD-48D4-DB75229BC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 y="588538"/>
            <a:ext cx="3299460" cy="22065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589C478-C90E-B821-5090-76A32597C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7" y="3142958"/>
            <a:ext cx="2476500" cy="35242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8CE2DD6-57EB-35A4-CBAC-6F6372C31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390" y="81756"/>
            <a:ext cx="4322443" cy="32200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oyals' survival in peril as King Charles fails to emulate mother | Royal |  News | Express.co.uk">
            <a:extLst>
              <a:ext uri="{FF2B5EF4-FFF2-40B4-BE49-F238E27FC236}">
                <a16:creationId xmlns:a16="http://schemas.microsoft.com/office/drawing/2014/main" id="{8D85F803-90F0-DBCF-439F-50B94065A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045" y="3429000"/>
            <a:ext cx="5619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7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3B42-AC94-68DD-ED25-444BE32BA508}"/>
            </a:ext>
          </a:extLst>
        </p:cNvPr>
        <p:cNvGrpSpPr/>
        <p:nvPr/>
      </p:nvGrpSpPr>
      <p:grpSpPr>
        <a:xfrm>
          <a:off x="0" y="0"/>
          <a:ext cx="0" cy="0"/>
          <a:chOff x="0" y="0"/>
          <a:chExt cx="0" cy="0"/>
        </a:xfrm>
      </p:grpSpPr>
      <p:pic>
        <p:nvPicPr>
          <p:cNvPr id="4104" name="Picture 8">
            <a:extLst>
              <a:ext uri="{FF2B5EF4-FFF2-40B4-BE49-F238E27FC236}">
                <a16:creationId xmlns:a16="http://schemas.microsoft.com/office/drawing/2014/main" id="{CFC4C5DB-A6EA-499C-58CE-6E95D9DCF8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7" t="-10161" r="19333" b="10161"/>
          <a:stretch/>
        </p:blipFill>
        <p:spPr bwMode="auto">
          <a:xfrm>
            <a:off x="240030" y="-1"/>
            <a:ext cx="2023110" cy="213321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Victoria Beckham show: Star kisses David Beckham at London Fashion Week ...">
            <a:extLst>
              <a:ext uri="{FF2B5EF4-FFF2-40B4-BE49-F238E27FC236}">
                <a16:creationId xmlns:a16="http://schemas.microsoft.com/office/drawing/2014/main" id="{CBB86ED3-516F-10A7-2F91-52D562E0B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51" t="2990" r="16034" b="58931"/>
          <a:stretch/>
        </p:blipFill>
        <p:spPr bwMode="auto">
          <a:xfrm>
            <a:off x="5210173" y="4553428"/>
            <a:ext cx="3648077" cy="21145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ngelina Jolie Style, Clothes, Outfits and Fashion• Page 3 of 23 ...">
            <a:extLst>
              <a:ext uri="{FF2B5EF4-FFF2-40B4-BE49-F238E27FC236}">
                <a16:creationId xmlns:a16="http://schemas.microsoft.com/office/drawing/2014/main" id="{F9CDBD5F-4748-D30D-5BA1-12757077D4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1863"/>
          <a:stretch/>
        </p:blipFill>
        <p:spPr bwMode="auto">
          <a:xfrm>
            <a:off x="3239809" y="190022"/>
            <a:ext cx="1906905" cy="19476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gelina Jolie Brings All 6 Children to First 'They Killed My Father ...">
            <a:extLst>
              <a:ext uri="{FF2B5EF4-FFF2-40B4-BE49-F238E27FC236}">
                <a16:creationId xmlns:a16="http://schemas.microsoft.com/office/drawing/2014/main" id="{DBAEBDBB-D0E2-9F99-1BFD-61274C912E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01" t="10333" r="6411" b="55667"/>
          <a:stretch/>
        </p:blipFill>
        <p:spPr bwMode="auto">
          <a:xfrm>
            <a:off x="140970" y="4626297"/>
            <a:ext cx="4773930" cy="204168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Queen Elizabeth and Prince Philip have 4 children, 8 grandchildren, and (so  far) 5 great-grandchildren">
            <a:extLst>
              <a:ext uri="{FF2B5EF4-FFF2-40B4-BE49-F238E27FC236}">
                <a16:creationId xmlns:a16="http://schemas.microsoft.com/office/drawing/2014/main" id="{D09E973D-1551-D8E3-3068-28D43D7DC3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842" t="64519" r="2881" b="7806"/>
          <a:stretch/>
        </p:blipFill>
        <p:spPr bwMode="auto">
          <a:xfrm>
            <a:off x="1686875" y="2731770"/>
            <a:ext cx="5347336" cy="139446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Queen Elizabeth II's Best Moments With Her Great-Grandchildren | Us Weekly">
            <a:extLst>
              <a:ext uri="{FF2B5EF4-FFF2-40B4-BE49-F238E27FC236}">
                <a16:creationId xmlns:a16="http://schemas.microsoft.com/office/drawing/2014/main" id="{F44997F3-EC0D-1ACA-105F-70496E5D272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875" t="5001" r="51500" b="49987"/>
          <a:stretch/>
        </p:blipFill>
        <p:spPr bwMode="auto">
          <a:xfrm>
            <a:off x="6123383" y="190022"/>
            <a:ext cx="2299572"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amous Power Sisters you should know | Josefinas Portugal">
            <a:extLst>
              <a:ext uri="{FF2B5EF4-FFF2-40B4-BE49-F238E27FC236}">
                <a16:creationId xmlns:a16="http://schemas.microsoft.com/office/drawing/2014/main" id="{EF21A599-C525-E5D8-E670-26F86AF56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646" y="682626"/>
            <a:ext cx="3591723" cy="25665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o are Motsi Mabuse's sisters? Fellow Strictly star Oti Mabuse and third  'secret' sibling who is the 'best dancer' of them all | Daily Mail Online">
            <a:extLst>
              <a:ext uri="{FF2B5EF4-FFF2-40B4-BE49-F238E27FC236}">
                <a16:creationId xmlns:a16="http://schemas.microsoft.com/office/drawing/2014/main" id="{12235537-54E2-9B66-1B8C-51F8B6A4F3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750" b="11087"/>
          <a:stretch/>
        </p:blipFill>
        <p:spPr bwMode="auto">
          <a:xfrm>
            <a:off x="423549" y="682626"/>
            <a:ext cx="3337560" cy="300857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amous Sets of Sisters in Hollywood, Music, and Sports - Business Insider">
            <a:extLst>
              <a:ext uri="{FF2B5EF4-FFF2-40B4-BE49-F238E27FC236}">
                <a16:creationId xmlns:a16="http://schemas.microsoft.com/office/drawing/2014/main" id="{1CC19276-0BA9-DEB3-E699-D8790EEF2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088" y="3034473"/>
            <a:ext cx="3822362" cy="286131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orna And Liza &quot;Sisters!&quot;">
            <a:extLst>
              <a:ext uri="{FF2B5EF4-FFF2-40B4-BE49-F238E27FC236}">
                <a16:creationId xmlns:a16="http://schemas.microsoft.com/office/drawing/2014/main" id="{CAECF016-5856-C75F-0261-9F9F85761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973" y="3034473"/>
            <a:ext cx="2963131" cy="275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4 Bible Verses About Love &amp; Marriage | Scriptures on Love">
            <a:extLst>
              <a:ext uri="{FF2B5EF4-FFF2-40B4-BE49-F238E27FC236}">
                <a16:creationId xmlns:a16="http://schemas.microsoft.com/office/drawing/2014/main" id="{1F30DBDB-5E47-56C4-AC7B-9979D6C31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190" y="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omen in the Bible—Learn From Great Women and Bad Examples, for Bible Study">
            <a:extLst>
              <a:ext uri="{FF2B5EF4-FFF2-40B4-BE49-F238E27FC236}">
                <a16:creationId xmlns:a16="http://schemas.microsoft.com/office/drawing/2014/main" id="{6133BF1B-9A4A-BFAD-A05B-286C91BC5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1770"/>
            <a:ext cx="9144000" cy="412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ank Pages - Stock - Direct ED">
            <a:extLst>
              <a:ext uri="{FF2B5EF4-FFF2-40B4-BE49-F238E27FC236}">
                <a16:creationId xmlns:a16="http://schemas.microsoft.com/office/drawing/2014/main" id="{53AC4790-80E9-B0BB-4B40-DF2FE6D9C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 y="0"/>
            <a:ext cx="9412605"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EF1A31-F806-339F-5B12-A0D3807D2594}"/>
              </a:ext>
            </a:extLst>
          </p:cNvPr>
          <p:cNvSpPr/>
          <p:nvPr/>
        </p:nvSpPr>
        <p:spPr>
          <a:xfrm>
            <a:off x="0" y="224135"/>
            <a:ext cx="404278" cy="1938992"/>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M</a:t>
            </a:r>
          </a:p>
          <a:p>
            <a:pPr algn="ctr"/>
            <a:r>
              <a:rPr lang="en-US" sz="2000" dirty="0">
                <a:ln w="0"/>
                <a:effectLst>
                  <a:outerShdw blurRad="38100" dist="19050" dir="2700000" algn="tl" rotWithShape="0">
                    <a:schemeClr val="dk1">
                      <a:alpha val="40000"/>
                    </a:schemeClr>
                  </a:outerShdw>
                </a:effectLst>
              </a:rPr>
              <a:t>O</a:t>
            </a:r>
          </a:p>
          <a:p>
            <a:pPr algn="ctr"/>
            <a:r>
              <a:rPr lang="en-US" sz="2000" b="0" cap="none" spc="0" dirty="0">
                <a:ln w="0"/>
                <a:solidFill>
                  <a:schemeClr val="tx1"/>
                </a:solidFill>
                <a:effectLst>
                  <a:outerShdw blurRad="38100" dist="19050" dir="2700000" algn="tl" rotWithShape="0">
                    <a:schemeClr val="dk1">
                      <a:alpha val="40000"/>
                    </a:schemeClr>
                  </a:outerShdw>
                </a:effectLst>
              </a:rPr>
              <a:t>T</a:t>
            </a:r>
          </a:p>
          <a:p>
            <a:pPr algn="ctr"/>
            <a:r>
              <a:rPr lang="en-US" sz="2000" dirty="0">
                <a:ln w="0"/>
                <a:effectLst>
                  <a:outerShdw blurRad="38100" dist="19050" dir="2700000" algn="tl" rotWithShape="0">
                    <a:schemeClr val="dk1">
                      <a:alpha val="40000"/>
                    </a:schemeClr>
                  </a:outerShdw>
                </a:effectLst>
              </a:rPr>
              <a:t>H</a:t>
            </a:r>
          </a:p>
          <a:p>
            <a:pPr algn="ctr"/>
            <a:r>
              <a:rPr lang="en-US" sz="2000" b="0" cap="none" spc="0" dirty="0">
                <a:ln w="0"/>
                <a:solidFill>
                  <a:schemeClr val="tx1"/>
                </a:solidFill>
                <a:effectLst>
                  <a:outerShdw blurRad="38100" dist="19050" dir="2700000" algn="tl" rotWithShape="0">
                    <a:schemeClr val="dk1">
                      <a:alpha val="40000"/>
                    </a:schemeClr>
                  </a:outerShdw>
                </a:effectLst>
              </a:rPr>
              <a:t>E</a:t>
            </a:r>
          </a:p>
          <a:p>
            <a:pPr algn="ctr"/>
            <a:r>
              <a:rPr lang="en-US" sz="2000" dirty="0">
                <a:ln w="0"/>
                <a:effectLst>
                  <a:outerShdw blurRad="38100" dist="19050" dir="2700000" algn="tl" rotWithShape="0">
                    <a:schemeClr val="dk1">
                      <a:alpha val="40000"/>
                    </a:schemeClr>
                  </a:outerShdw>
                </a:effectLst>
              </a:rPr>
              <a:t>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8795DC20-F13B-EEA6-5515-5A35221B2F9D}"/>
              </a:ext>
            </a:extLst>
          </p:cNvPr>
          <p:cNvSpPr/>
          <p:nvPr/>
        </p:nvSpPr>
        <p:spPr>
          <a:xfrm>
            <a:off x="8794225" y="0"/>
            <a:ext cx="349775" cy="2554545"/>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D</a:t>
            </a:r>
          </a:p>
          <a:p>
            <a:pPr algn="ctr"/>
            <a:r>
              <a:rPr lang="en-US" sz="2000" dirty="0">
                <a:ln w="0"/>
                <a:effectLst>
                  <a:outerShdw blurRad="38100" dist="19050" dir="2700000" algn="tl" rotWithShape="0">
                    <a:schemeClr val="dk1">
                      <a:alpha val="40000"/>
                    </a:schemeClr>
                  </a:outerShdw>
                </a:effectLst>
              </a:rPr>
              <a:t>A</a:t>
            </a:r>
          </a:p>
          <a:p>
            <a:pPr algn="ctr"/>
            <a:r>
              <a:rPr lang="en-US" sz="2000" dirty="0">
                <a:ln w="0"/>
                <a:effectLst>
                  <a:outerShdw blurRad="38100" dist="19050" dir="2700000" algn="tl" rotWithShape="0">
                    <a:schemeClr val="dk1">
                      <a:alpha val="40000"/>
                    </a:schemeClr>
                  </a:outerShdw>
                </a:effectLst>
              </a:rPr>
              <a:t>U</a:t>
            </a:r>
          </a:p>
          <a:p>
            <a:pPr algn="ctr"/>
            <a:r>
              <a:rPr lang="en-US" sz="2000" dirty="0">
                <a:ln w="0"/>
                <a:effectLst>
                  <a:outerShdw blurRad="38100" dist="19050" dir="2700000" algn="tl" rotWithShape="0">
                    <a:schemeClr val="dk1">
                      <a:alpha val="40000"/>
                    </a:schemeClr>
                  </a:outerShdw>
                </a:effectLst>
              </a:rPr>
              <a:t>G</a:t>
            </a:r>
          </a:p>
          <a:p>
            <a:pPr algn="ctr"/>
            <a:r>
              <a:rPr lang="en-US" sz="2000" dirty="0">
                <a:ln w="0"/>
                <a:effectLst>
                  <a:outerShdw blurRad="38100" dist="19050" dir="2700000" algn="tl" rotWithShape="0">
                    <a:schemeClr val="dk1">
                      <a:alpha val="40000"/>
                    </a:schemeClr>
                  </a:outerShdw>
                </a:effectLst>
              </a:rPr>
              <a:t>T</a:t>
            </a:r>
          </a:p>
          <a:p>
            <a:pPr algn="ctr"/>
            <a:r>
              <a:rPr lang="en-US" sz="2000" dirty="0">
                <a:ln w="0"/>
                <a:effectLst>
                  <a:outerShdw blurRad="38100" dist="19050" dir="2700000" algn="tl" rotWithShape="0">
                    <a:schemeClr val="dk1">
                      <a:alpha val="40000"/>
                    </a:schemeClr>
                  </a:outerShdw>
                </a:effectLst>
              </a:rPr>
              <a:t>H</a:t>
            </a:r>
          </a:p>
          <a:p>
            <a:pPr algn="ctr"/>
            <a:r>
              <a:rPr lang="en-US" sz="2000" dirty="0">
                <a:ln w="0"/>
                <a:effectLst>
                  <a:outerShdw blurRad="38100" dist="19050" dir="2700000" algn="tl" rotWithShape="0">
                    <a:schemeClr val="dk1">
                      <a:alpha val="40000"/>
                    </a:schemeClr>
                  </a:outerShdw>
                </a:effectLst>
              </a:rPr>
              <a:t>E</a:t>
            </a:r>
          </a:p>
          <a:p>
            <a:pPr algn="ctr"/>
            <a:r>
              <a:rPr lang="en-US" sz="2000" dirty="0">
                <a:ln w="0"/>
                <a:effectLst>
                  <a:outerShdw blurRad="38100" dist="19050" dir="2700000" algn="tl" rotWithShape="0">
                    <a:schemeClr val="dk1">
                      <a:alpha val="40000"/>
                    </a:schemeClr>
                  </a:outerShdw>
                </a:effectLst>
              </a:rPr>
              <a:t>R</a:t>
            </a:r>
          </a:p>
        </p:txBody>
      </p:sp>
      <p:sp>
        <p:nvSpPr>
          <p:cNvPr id="5" name="Rectangle 4">
            <a:extLst>
              <a:ext uri="{FF2B5EF4-FFF2-40B4-BE49-F238E27FC236}">
                <a16:creationId xmlns:a16="http://schemas.microsoft.com/office/drawing/2014/main" id="{96A78A0F-5C2F-DF1D-0A4C-FD353542B379}"/>
              </a:ext>
            </a:extLst>
          </p:cNvPr>
          <p:cNvSpPr/>
          <p:nvPr/>
        </p:nvSpPr>
        <p:spPr>
          <a:xfrm>
            <a:off x="1960465" y="6357937"/>
            <a:ext cx="720070"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WIFE</a:t>
            </a:r>
          </a:p>
        </p:txBody>
      </p:sp>
      <p:sp>
        <p:nvSpPr>
          <p:cNvPr id="6" name="Rectangle 5">
            <a:extLst>
              <a:ext uri="{FF2B5EF4-FFF2-40B4-BE49-F238E27FC236}">
                <a16:creationId xmlns:a16="http://schemas.microsoft.com/office/drawing/2014/main" id="{BA0ABF9B-A2E2-08C7-7FB2-C1C4720D6193}"/>
              </a:ext>
            </a:extLst>
          </p:cNvPr>
          <p:cNvSpPr/>
          <p:nvPr/>
        </p:nvSpPr>
        <p:spPr>
          <a:xfrm>
            <a:off x="6457952" y="6357937"/>
            <a:ext cx="873829"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SISTER</a:t>
            </a:r>
          </a:p>
        </p:txBody>
      </p:sp>
      <p:sp>
        <p:nvSpPr>
          <p:cNvPr id="7" name="Rectangle 6">
            <a:extLst>
              <a:ext uri="{FF2B5EF4-FFF2-40B4-BE49-F238E27FC236}">
                <a16:creationId xmlns:a16="http://schemas.microsoft.com/office/drawing/2014/main" id="{45A61B1F-CA61-F625-02AA-57143E97BE84}"/>
              </a:ext>
            </a:extLst>
          </p:cNvPr>
          <p:cNvSpPr/>
          <p:nvPr/>
        </p:nvSpPr>
        <p:spPr>
          <a:xfrm>
            <a:off x="4096939" y="6357937"/>
            <a:ext cx="100155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COUSIN</a:t>
            </a:r>
          </a:p>
        </p:txBody>
      </p:sp>
      <p:sp>
        <p:nvSpPr>
          <p:cNvPr id="8" name="TextBox 7">
            <a:extLst>
              <a:ext uri="{FF2B5EF4-FFF2-40B4-BE49-F238E27FC236}">
                <a16:creationId xmlns:a16="http://schemas.microsoft.com/office/drawing/2014/main" id="{0474F4D5-B85A-17B6-64DF-AB1777C7D48F}"/>
              </a:ext>
            </a:extLst>
          </p:cNvPr>
          <p:cNvSpPr txBox="1"/>
          <p:nvPr/>
        </p:nvSpPr>
        <p:spPr>
          <a:xfrm>
            <a:off x="885825" y="152608"/>
            <a:ext cx="7372350" cy="5940088"/>
          </a:xfrm>
          <a:prstGeom prst="rect">
            <a:avLst/>
          </a:prstGeom>
          <a:noFill/>
        </p:spPr>
        <p:txBody>
          <a:bodyPr wrap="square" rtlCol="0">
            <a:spAutoFit/>
          </a:bodyPr>
          <a:lstStyle/>
          <a:p>
            <a:r>
              <a:rPr lang="en-GB" dirty="0"/>
              <a:t>  </a:t>
            </a:r>
            <a:r>
              <a:rPr lang="en-GB" sz="2000" dirty="0"/>
              <a:t>EVE,  SARAI,  MILCAH,  HAGAR,  REBEKAH,  KETURAH,  RACHEL,  LEAH, BILHAH,  ZILPAH,  DINAH,  ADAH,  OHOLIBAMAH,  BASEMATH,  TIMNA,  TAMAR,  ASANATH,  ZIPPORAH,  MIRIAM,  COZBI,  MAHLAH,  NOAH,  HOGLAH,  MIRZAH,  RAHAB,  ACSAH,  DEBORAH,  JAEL, DELILAH,  NAOMI, ORPAH,  RUTH,  HANNAH,  PENINNAH,  MERAH,  MUCHAL,  AHINOAM,  ABIGAIL,  RIZPAH,  MICAL,  BATHSHEBA,  TAMAR,  ABISHAG,  HAGGITH,  TAHPENES,  MAACAH,  JEZEBEL,  AZUBAH,  ATHALIAH,  JEHOSHEBA,  ZIBIAH,  JOHOADDIN,  JECOLIAH,  ABIJAH,  HEPHZIBAR,  MESHALLEMETH,  JEDIDAH,  HULDAH,  HAMITAL,  ZEBIDAH,  NEHUSHTA,  EPHAH,  EGLAH,  SHALOMITH,  NAARAH,  BILHIAH,  SHUA,  BAARA,  HODESH,  HUSHIM,  MIRIA,</a:t>
            </a:r>
          </a:p>
          <a:p>
            <a:r>
              <a:rPr lang="en-GB" sz="2000" dirty="0"/>
              <a:t>NAAMAH,  SHIMEATH,  SHIMRATH,  SHEERAH,  HEZZELEPONI</a:t>
            </a:r>
          </a:p>
          <a:p>
            <a:endParaRPr lang="en-GB" sz="2000" dirty="0"/>
          </a:p>
          <a:p>
            <a:r>
              <a:rPr lang="en-GB" sz="2000" dirty="0">
                <a:solidFill>
                  <a:srgbClr val="FF0000"/>
                </a:solidFill>
              </a:rPr>
              <a:t>MARY,  MARY MAGDALENE,  MARY MOTHER OF JAMES/JOSES,  MARY WIFE OF CLOPAS, MARY MPTHER OF JOHN,  “OTHER MARY”,  HERODIAS, SALOME,  ELIZABETH,  JOANNA, MARY &amp; MARTHA,  SUSANNA,  SAPPHIRA,  CANDACE,  RHODA,  LYDIA,  PRISCILLA,  BERNICE,  EUODIA,  SYNTYCHE,  NYMPHA,  CLAUDIA,  LOIS,  EUNICE,  HYMENAEUS,  PHILITUS, </a:t>
            </a:r>
          </a:p>
        </p:txBody>
      </p:sp>
    </p:spTree>
    <p:extLst>
      <p:ext uri="{BB962C8B-B14F-4D97-AF65-F5344CB8AC3E}">
        <p14:creationId xmlns:p14="http://schemas.microsoft.com/office/powerpoint/2010/main" val="30120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lack,female,silhouette,woman,elegant - free image from needpix.com">
            <a:extLst>
              <a:ext uri="{FF2B5EF4-FFF2-40B4-BE49-F238E27FC236}">
                <a16:creationId xmlns:a16="http://schemas.microsoft.com/office/drawing/2014/main" id="{C1D7D5C2-531C-3286-CD72-8D81DFF45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8" y="0"/>
            <a:ext cx="3794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671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145</TotalTime>
  <Words>587</Words>
  <Application>Microsoft Office PowerPoint</Application>
  <PresentationFormat>On-screen Show (4:3)</PresentationFormat>
  <Paragraphs>34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 Smith</dc:creator>
  <cp:lastModifiedBy>Margaret Smith</cp:lastModifiedBy>
  <cp:revision>2</cp:revision>
  <dcterms:created xsi:type="dcterms:W3CDTF">2025-03-27T13:23:20Z</dcterms:created>
  <dcterms:modified xsi:type="dcterms:W3CDTF">2025-03-28T14:07:05Z</dcterms:modified>
</cp:coreProperties>
</file>